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6" r:id="rId3"/>
    <p:sldId id="257" r:id="rId4"/>
    <p:sldId id="260" r:id="rId5"/>
    <p:sldId id="267" r:id="rId6"/>
    <p:sldId id="261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0DB88-F8BB-42E6-B2BF-51ED76B92083}" v="861" dt="2018-05-09T00:45:41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6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Coyner" userId="c41f8547ae985f2b" providerId="LiveId" clId="{B900DB88-F8BB-42E6-B2BF-51ED76B92083}"/>
    <pc:docChg chg="undo custSel addSld delSld modSld">
      <pc:chgData name="Geoff Coyner" userId="c41f8547ae985f2b" providerId="LiveId" clId="{B900DB88-F8BB-42E6-B2BF-51ED76B92083}" dt="2018-05-09T00:45:41.957" v="860" actId="26606"/>
      <pc:docMkLst>
        <pc:docMk/>
      </pc:docMkLst>
      <pc:sldChg chg="addSp modSp mod setBg">
        <pc:chgData name="Geoff Coyner" userId="c41f8547ae985f2b" providerId="LiveId" clId="{B900DB88-F8BB-42E6-B2BF-51ED76B92083}" dt="2018-05-09T00:45:41.957" v="860" actId="26606"/>
        <pc:sldMkLst>
          <pc:docMk/>
          <pc:sldMk cId="1999758261" sldId="258"/>
        </pc:sldMkLst>
        <pc:spChg chg="mod">
          <ac:chgData name="Geoff Coyner" userId="c41f8547ae985f2b" providerId="LiveId" clId="{B900DB88-F8BB-42E6-B2BF-51ED76B92083}" dt="2018-05-09T00:45:41.957" v="860" actId="26606"/>
          <ac:spMkLst>
            <pc:docMk/>
            <pc:sldMk cId="1999758261" sldId="258"/>
            <ac:spMk id="2" creationId="{2F450CAF-4AA3-4412-A91D-B5C97DA9EB9F}"/>
          </ac:spMkLst>
        </pc:spChg>
        <pc:spChg chg="mod">
          <ac:chgData name="Geoff Coyner" userId="c41f8547ae985f2b" providerId="LiveId" clId="{B900DB88-F8BB-42E6-B2BF-51ED76B92083}" dt="2018-05-09T00:45:41.957" v="860" actId="26606"/>
          <ac:spMkLst>
            <pc:docMk/>
            <pc:sldMk cId="1999758261" sldId="258"/>
            <ac:spMk id="3" creationId="{9995E7BD-AAA2-4611-AF6E-F0180A581F6F}"/>
          </ac:spMkLst>
        </pc:spChg>
        <pc:spChg chg="add">
          <ac:chgData name="Geoff Coyner" userId="c41f8547ae985f2b" providerId="LiveId" clId="{B900DB88-F8BB-42E6-B2BF-51ED76B92083}" dt="2018-05-09T00:45:41.957" v="860" actId="26606"/>
          <ac:spMkLst>
            <pc:docMk/>
            <pc:sldMk cId="1999758261" sldId="258"/>
            <ac:spMk id="71" creationId="{029DE7B6-DC7C-4BA1-B406-EDDA0C0A31C4}"/>
          </ac:spMkLst>
        </pc:spChg>
        <pc:picChg chg="add mod ord">
          <ac:chgData name="Geoff Coyner" userId="c41f8547ae985f2b" providerId="LiveId" clId="{B900DB88-F8BB-42E6-B2BF-51ED76B92083}" dt="2018-05-09T00:45:41.957" v="860" actId="26606"/>
          <ac:picMkLst>
            <pc:docMk/>
            <pc:sldMk cId="1999758261" sldId="258"/>
            <ac:picMk id="1026" creationId="{8CC63E40-D8AA-4FE6-B751-002DBBDE8095}"/>
          </ac:picMkLst>
        </pc:picChg>
      </pc:sldChg>
      <pc:sldChg chg="addSp delSp modSp">
        <pc:chgData name="Geoff Coyner" userId="c41f8547ae985f2b" providerId="LiveId" clId="{B900DB88-F8BB-42E6-B2BF-51ED76B92083}" dt="2018-05-07T20:36:57.131" v="405" actId="20577"/>
        <pc:sldMkLst>
          <pc:docMk/>
          <pc:sldMk cId="170371108" sldId="260"/>
        </pc:sldMkLst>
        <pc:spChg chg="mod">
          <ac:chgData name="Geoff Coyner" userId="c41f8547ae985f2b" providerId="LiveId" clId="{B900DB88-F8BB-42E6-B2BF-51ED76B92083}" dt="2018-05-07T20:36:33.765" v="289" actId="20577"/>
          <ac:spMkLst>
            <pc:docMk/>
            <pc:sldMk cId="170371108" sldId="260"/>
            <ac:spMk id="4" creationId="{3C0B0A9A-2705-4AA3-9255-5BD4A8B31D95}"/>
          </ac:spMkLst>
        </pc:spChg>
        <pc:spChg chg="mod">
          <ac:chgData name="Geoff Coyner" userId="c41f8547ae985f2b" providerId="LiveId" clId="{B900DB88-F8BB-42E6-B2BF-51ED76B92083}" dt="2018-05-07T20:36:57.131" v="405" actId="20577"/>
          <ac:spMkLst>
            <pc:docMk/>
            <pc:sldMk cId="170371108" sldId="260"/>
            <ac:spMk id="8" creationId="{A4ED4195-C0DD-4DB3-B7B1-A753E90C2BA7}"/>
          </ac:spMkLst>
        </pc:spChg>
        <pc:picChg chg="del">
          <ac:chgData name="Geoff Coyner" userId="c41f8547ae985f2b" providerId="LiveId" clId="{B900DB88-F8BB-42E6-B2BF-51ED76B92083}" dt="2018-05-07T20:36:13.008" v="279" actId="478"/>
          <ac:picMkLst>
            <pc:docMk/>
            <pc:sldMk cId="170371108" sldId="260"/>
            <ac:picMk id="7" creationId="{98E6DF2F-C8D5-4A1D-A028-044EF308D904}"/>
          </ac:picMkLst>
        </pc:picChg>
        <pc:picChg chg="add mod">
          <ac:chgData name="Geoff Coyner" userId="c41f8547ae985f2b" providerId="LiveId" clId="{B900DB88-F8BB-42E6-B2BF-51ED76B92083}" dt="2018-05-07T20:36:22.533" v="283" actId="14100"/>
          <ac:picMkLst>
            <pc:docMk/>
            <pc:sldMk cId="170371108" sldId="260"/>
            <ac:picMk id="9" creationId="{D69FE45F-367E-4817-95EC-17CC7884AAA0}"/>
          </ac:picMkLst>
        </pc:picChg>
      </pc:sldChg>
      <pc:sldChg chg="delSp modSp add">
        <pc:chgData name="Geoff Coyner" userId="c41f8547ae985f2b" providerId="LiveId" clId="{B900DB88-F8BB-42E6-B2BF-51ED76B92083}" dt="2018-05-08T23:50:38.525" v="831" actId="20577"/>
        <pc:sldMkLst>
          <pc:docMk/>
          <pc:sldMk cId="3915264646" sldId="261"/>
        </pc:sldMkLst>
        <pc:spChg chg="mod">
          <ac:chgData name="Geoff Coyner" userId="c41f8547ae985f2b" providerId="LiveId" clId="{B900DB88-F8BB-42E6-B2BF-51ED76B92083}" dt="2018-05-08T23:50:38.525" v="831" actId="20577"/>
          <ac:spMkLst>
            <pc:docMk/>
            <pc:sldMk cId="3915264646" sldId="261"/>
            <ac:spMk id="8" creationId="{A4ED4195-C0DD-4DB3-B7B1-A753E90C2BA7}"/>
          </ac:spMkLst>
        </pc:spChg>
        <pc:picChg chg="del">
          <ac:chgData name="Geoff Coyner" userId="c41f8547ae985f2b" providerId="LiveId" clId="{B900DB88-F8BB-42E6-B2BF-51ED76B92083}" dt="2018-05-07T20:37:06.814" v="407" actId="478"/>
          <ac:picMkLst>
            <pc:docMk/>
            <pc:sldMk cId="3915264646" sldId="261"/>
            <ac:picMk id="9" creationId="{D69FE45F-367E-4817-95EC-17CC7884AAA0}"/>
          </ac:picMkLst>
        </pc:picChg>
      </pc:sldChg>
      <pc:sldChg chg="add del">
        <pc:chgData name="Geoff Coyner" userId="c41f8547ae985f2b" providerId="LiveId" clId="{B900DB88-F8BB-42E6-B2BF-51ED76B92083}" dt="2018-05-07T20:39:49.675" v="504" actId="20577"/>
        <pc:sldMkLst>
          <pc:docMk/>
          <pc:sldMk cId="3554021923" sldId="262"/>
        </pc:sldMkLst>
      </pc:sldChg>
      <pc:sldChg chg="delSp modSp">
        <pc:chgData name="Geoff Coyner" userId="c41f8547ae985f2b" providerId="LiveId" clId="{B900DB88-F8BB-42E6-B2BF-51ED76B92083}" dt="2018-05-08T23:50:11.300" v="829" actId="478"/>
        <pc:sldMkLst>
          <pc:docMk/>
          <pc:sldMk cId="3442499781" sldId="267"/>
        </pc:sldMkLst>
        <pc:spChg chg="del mod">
          <ac:chgData name="Geoff Coyner" userId="c41f8547ae985f2b" providerId="LiveId" clId="{B900DB88-F8BB-42E6-B2BF-51ED76B92083}" dt="2018-05-08T23:50:11.300" v="829" actId="478"/>
          <ac:spMkLst>
            <pc:docMk/>
            <pc:sldMk cId="3442499781" sldId="267"/>
            <ac:spMk id="8" creationId="{95360B99-7FEC-4E66-A672-32D3EAF575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3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Salik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dem/django-map-widgets" TargetMode="External"/><Relationship Id="rId7" Type="http://schemas.openxmlformats.org/officeDocument/2006/relationships/hyperlink" Target="https://bokeh.pydata.org/en/latest/docs/user_guide/geo.html#userguide-ge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keh.pydata.org/en/latest/" TargetMode="External"/><Relationship Id="rId5" Type="http://schemas.openxmlformats.org/officeDocument/2006/relationships/hyperlink" Target="http://django-map-widgets.readthedocs.io/en/latest/widgets/google_static_overlay_map_widget.html" TargetMode="External"/><Relationship Id="rId4" Type="http://schemas.openxmlformats.org/officeDocument/2006/relationships/hyperlink" Target="https://docs.djangoproject.com/en/2.0/intro/tutorial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collisions icon">
            <a:extLst>
              <a:ext uri="{FF2B5EF4-FFF2-40B4-BE49-F238E27FC236}">
                <a16:creationId xmlns:a16="http://schemas.microsoft.com/office/drawing/2014/main" id="{8CC63E40-D8AA-4FE6-B751-002DBBDE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23" y="2593485"/>
            <a:ext cx="1648572" cy="16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Technology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Collisions in Washington State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By: Libby Montague, Fei Wang, Geoff Coyner, Salik Warsi</a:t>
            </a:r>
          </a:p>
        </p:txBody>
      </p:sp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User Stories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</a:t>
            </a:r>
            <a:r>
              <a:rPr lang="en-US" b="1" dirty="0"/>
              <a:t>weather</a:t>
            </a:r>
            <a:r>
              <a:rPr lang="en-US" dirty="0"/>
              <a:t> and driving?</a:t>
            </a:r>
          </a:p>
          <a:p>
            <a:r>
              <a:rPr lang="en-US" dirty="0"/>
              <a:t>Do different types of accidents happen in different neighborhoods with different </a:t>
            </a:r>
            <a:r>
              <a:rPr lang="en-US" b="1" dirty="0"/>
              <a:t>levels of crime </a:t>
            </a:r>
            <a:r>
              <a:rPr lang="en-US" dirty="0"/>
              <a:t>(measured by 911 calls)?</a:t>
            </a:r>
          </a:p>
          <a:p>
            <a:r>
              <a:rPr lang="en-US" dirty="0"/>
              <a:t>Have the number of accidents changed </a:t>
            </a:r>
            <a:r>
              <a:rPr lang="en-US" b="1" dirty="0"/>
              <a:t>over time</a:t>
            </a:r>
            <a:r>
              <a:rPr lang="en-US" dirty="0"/>
              <a:t>? Can we see the change in Seattle </a:t>
            </a:r>
            <a:r>
              <a:rPr lang="en-US" b="1" dirty="0"/>
              <a:t>speed limits</a:t>
            </a:r>
            <a:r>
              <a:rPr lang="en-US" dirty="0"/>
              <a:t> in the Seattle collision data?</a:t>
            </a:r>
          </a:p>
          <a:p>
            <a:r>
              <a:rPr lang="en-US" dirty="0"/>
              <a:t>If the user has similar data for another city, they can use the methods we create on their </a:t>
            </a:r>
            <a:r>
              <a:rPr lang="en-US" b="1" dirty="0"/>
              <a:t>own data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Background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DDEBC-0B60-4E89-A8C1-3CFC2F1D8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Where</a:t>
            </a:r>
            <a:r>
              <a:rPr lang="en-US" dirty="0"/>
              <a:t> do accidents occur in Seattle?</a:t>
            </a:r>
          </a:p>
          <a:p>
            <a:r>
              <a:rPr lang="en-US" dirty="0"/>
              <a:t>Is there a relationship between weather and driving?</a:t>
            </a:r>
          </a:p>
          <a:p>
            <a:r>
              <a:rPr lang="en-US" dirty="0"/>
              <a:t>Do different types of accidents happen in </a:t>
            </a:r>
            <a:r>
              <a:rPr lang="en-US" b="1" dirty="0">
                <a:solidFill>
                  <a:schemeClr val="accent1"/>
                </a:solidFill>
              </a:rPr>
              <a:t>different neighborhoods </a:t>
            </a:r>
            <a:r>
              <a:rPr lang="en-US" dirty="0"/>
              <a:t>with different levels of crime (measured by 911 calls)?</a:t>
            </a:r>
          </a:p>
          <a:p>
            <a:r>
              <a:rPr lang="en-US" dirty="0"/>
              <a:t>Have the number of accidents changed over time? Can we see the change in Seattle </a:t>
            </a:r>
            <a:r>
              <a:rPr lang="en-US" b="1" dirty="0">
                <a:solidFill>
                  <a:schemeClr val="accent1"/>
                </a:solidFill>
              </a:rPr>
              <a:t>speed limits </a:t>
            </a:r>
            <a:r>
              <a:rPr lang="en-US" dirty="0"/>
              <a:t>in the Seattle collision data?</a:t>
            </a:r>
          </a:p>
          <a:p>
            <a:r>
              <a:rPr lang="en-US" dirty="0"/>
              <a:t>If the user has similar data for another city, they can use the methods we create on their own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3C10C-8E27-424B-874E-80AB597D4E28}"/>
              </a:ext>
            </a:extLst>
          </p:cNvPr>
          <p:cNvSpPr txBox="1"/>
          <p:nvPr/>
        </p:nvSpPr>
        <p:spPr>
          <a:xfrm>
            <a:off x="925286" y="5884575"/>
            <a:ext cx="8656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Maps necessary to understand these questions!!! </a:t>
            </a:r>
          </a:p>
        </p:txBody>
      </p:sp>
    </p:spTree>
    <p:extLst>
      <p:ext uri="{BB962C8B-B14F-4D97-AF65-F5344CB8AC3E}">
        <p14:creationId xmlns:p14="http://schemas.microsoft.com/office/powerpoint/2010/main" val="25036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983" y="1588232"/>
            <a:ext cx="4522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Tried to plot location of 1000 “sideswipe” collisions</a:t>
            </a:r>
          </a:p>
          <a:p>
            <a:r>
              <a:rPr lang="en-US" dirty="0"/>
              <a:t>Our data has prelabeled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. Little clean-up required</a:t>
            </a:r>
          </a:p>
          <a:p>
            <a:r>
              <a:rPr lang="en-US" dirty="0"/>
              <a:t>Folium makes it extremely easy to plot &amp; cluster these collisions with relatively little code</a:t>
            </a:r>
          </a:p>
          <a:p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FE45F-367E-4817-95EC-17CC7884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3" y="1508674"/>
            <a:ext cx="5968170" cy="51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BD886-C874-4130-B087-6203AA9A5B2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Collisions in Washington State</a:t>
            </a:r>
            <a:br>
              <a:rPr lang="en-US"/>
            </a:br>
            <a:r>
              <a:rPr lang="en-US"/>
              <a:t>Using Folium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86BFD-45AC-4D76-BC81-63D43223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03" y="1786313"/>
            <a:ext cx="5357226" cy="171815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5D262E-38E3-4898-98B4-910393CC513C}"/>
              </a:ext>
            </a:extLst>
          </p:cNvPr>
          <p:cNvSpPr txBox="1">
            <a:spLocks/>
          </p:cNvSpPr>
          <p:nvPr/>
        </p:nvSpPr>
        <p:spPr>
          <a:xfrm>
            <a:off x="6796452" y="1786313"/>
            <a:ext cx="4826979" cy="3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Plotting</a:t>
            </a:r>
          </a:p>
          <a:p>
            <a:r>
              <a:rPr lang="en-US" dirty="0"/>
              <a:t>Many of our use cases requires the ability to create visualizations with temporal data</a:t>
            </a:r>
          </a:p>
          <a:p>
            <a:r>
              <a:rPr lang="en-US" dirty="0"/>
              <a:t>Folium’s </a:t>
            </a:r>
            <a:r>
              <a:rPr lang="en-US" i="1" dirty="0" err="1"/>
              <a:t>HeatMapWithTime</a:t>
            </a:r>
            <a:r>
              <a:rPr lang="en-US" i="1" dirty="0"/>
              <a:t> </a:t>
            </a:r>
            <a:r>
              <a:rPr lang="en-US" dirty="0"/>
              <a:t>Plug-in makes it very easy to visualize the cluster of collisions over time</a:t>
            </a:r>
          </a:p>
        </p:txBody>
      </p:sp>
      <p:pic>
        <p:nvPicPr>
          <p:cNvPr id="2" name="foliumHeatMapWithTime">
            <a:hlinkClick r:id="" action="ppaction://media"/>
            <a:extLst>
              <a:ext uri="{FF2B5EF4-FFF2-40B4-BE49-F238E27FC236}">
                <a16:creationId xmlns:a16="http://schemas.microsoft.com/office/drawing/2014/main" id="{23ABAF38-8B2D-4E2E-AE92-3AC75537D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804" t="20208" r="11212" b="8838"/>
          <a:stretch/>
        </p:blipFill>
        <p:spPr>
          <a:xfrm>
            <a:off x="751449" y="3504472"/>
            <a:ext cx="5669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Folium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quickly plot &amp; cluster any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Seems to work with shape files or </a:t>
            </a:r>
            <a:r>
              <a:rPr lang="en-US" dirty="0" err="1"/>
              <a:t>choropeth</a:t>
            </a:r>
            <a:r>
              <a:rPr lang="en-US" dirty="0"/>
              <a:t> mapping </a:t>
            </a:r>
          </a:p>
          <a:p>
            <a:pPr lvl="1"/>
            <a:r>
              <a:rPr lang="en-US" dirty="0"/>
              <a:t>Lots of flexibility on map appearance and 3</a:t>
            </a:r>
            <a:r>
              <a:rPr lang="en-US" baseline="30000" dirty="0"/>
              <a:t>rd</a:t>
            </a:r>
            <a:r>
              <a:rPr lang="en-US" dirty="0"/>
              <a:t> party plug-ins</a:t>
            </a:r>
          </a:p>
          <a:p>
            <a:pPr lvl="1"/>
            <a:r>
              <a:rPr lang="en-US" dirty="0"/>
              <a:t>Builds on top of Leaflet, so includes many of it’s capabilities</a:t>
            </a:r>
          </a:p>
          <a:p>
            <a:pPr lvl="1"/>
            <a:r>
              <a:rPr lang="en-US" altLang="zh-CN" dirty="0"/>
              <a:t>Less mature but more active project maintenance recently than Dash (20 closed issues in the last month; 730 forks; 3,000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Not as easy to make interactive dashboards as </a:t>
            </a:r>
            <a:r>
              <a:rPr lang="en-US" dirty="0" err="1"/>
              <a:t>plotly</a:t>
            </a:r>
            <a:r>
              <a:rPr lang="en-US" dirty="0"/>
              <a:t>? (But seems good enough for our use cases)</a:t>
            </a:r>
          </a:p>
          <a:p>
            <a:pPr lvl="1"/>
            <a:r>
              <a:rPr lang="en-US" dirty="0"/>
              <a:t>Adding &gt;1000 markers seems slow (there may be a plugin to fix this?)</a:t>
            </a:r>
          </a:p>
          <a:p>
            <a:pPr lvl="1"/>
            <a:r>
              <a:rPr lang="en-US" dirty="0"/>
              <a:t>Some example codes from the documentation site is outdated, maybe due to rapid updates recently?</a:t>
            </a:r>
          </a:p>
          <a:p>
            <a:pPr lvl="2"/>
            <a:r>
              <a:rPr lang="en-US" dirty="0"/>
              <a:t>module 'folium' has no attribute '</a:t>
            </a:r>
            <a:r>
              <a:rPr lang="en-US" dirty="0" err="1"/>
              <a:t>raster_layers</a:t>
            </a:r>
            <a:r>
              <a:rPr lang="en-US" dirty="0"/>
              <a:t>’ </a:t>
            </a:r>
          </a:p>
          <a:p>
            <a:pPr lvl="2"/>
            <a:r>
              <a:rPr lang="en-US" dirty="0"/>
              <a:t>Seems some functions of </a:t>
            </a:r>
            <a:r>
              <a:rPr lang="en-US" dirty="0" err="1"/>
              <a:t>branca</a:t>
            </a:r>
            <a:r>
              <a:rPr lang="en-US" dirty="0"/>
              <a:t> are degenerated (and there is no doc for </a:t>
            </a:r>
            <a:r>
              <a:rPr lang="en-US" dirty="0" err="1"/>
              <a:t>branca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6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Using Dash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4ED4195-C0DD-4DB3-B7B1-A753E90C2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61" y="158823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Appeal</a:t>
            </a:r>
          </a:p>
          <a:p>
            <a:pPr lvl="1"/>
            <a:r>
              <a:rPr lang="en-US" dirty="0"/>
              <a:t>Easy to draw interactive charts using </a:t>
            </a:r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/>
              <a:t>Great documentation for supported charts</a:t>
            </a:r>
          </a:p>
          <a:p>
            <a:pPr lvl="1"/>
            <a:r>
              <a:rPr lang="en-US" dirty="0" err="1"/>
              <a:t>Plotly</a:t>
            </a:r>
            <a:r>
              <a:rPr lang="en-US" dirty="0"/>
              <a:t> provides capabilities for maps using </a:t>
            </a:r>
            <a:r>
              <a:rPr lang="en-US" dirty="0" err="1"/>
              <a:t>MapBox</a:t>
            </a:r>
            <a:endParaRPr lang="en-US" dirty="0"/>
          </a:p>
          <a:p>
            <a:pPr lvl="1"/>
            <a:r>
              <a:rPr lang="en-US" altLang="zh-CN" dirty="0"/>
              <a:t>Active </a:t>
            </a:r>
            <a:r>
              <a:rPr lang="en-US" altLang="zh-CN" dirty="0" err="1"/>
              <a:t>Github</a:t>
            </a:r>
            <a:r>
              <a:rPr lang="en-US" altLang="zh-CN" dirty="0"/>
              <a:t> (6 closed issues in the last month; 450 forks; 4,800 stars)</a:t>
            </a:r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Only works with </a:t>
            </a:r>
            <a:r>
              <a:rPr lang="en-US" dirty="0" err="1"/>
              <a:t>plotly</a:t>
            </a:r>
            <a:r>
              <a:rPr lang="en-US" dirty="0"/>
              <a:t> graphs. Other libraries like matplotlib not supported. </a:t>
            </a:r>
          </a:p>
          <a:p>
            <a:pPr lvl="1"/>
            <a:r>
              <a:rPr lang="en-US" dirty="0"/>
              <a:t>To use maps, a </a:t>
            </a:r>
            <a:r>
              <a:rPr lang="en-US" dirty="0" err="1"/>
              <a:t>MapBox</a:t>
            </a:r>
            <a:r>
              <a:rPr lang="en-US" dirty="0"/>
              <a:t> account is required</a:t>
            </a:r>
          </a:p>
          <a:p>
            <a:pPr lvl="1"/>
            <a:r>
              <a:rPr lang="en-US" dirty="0"/>
              <a:t>Custom shape files (such as Seattle </a:t>
            </a:r>
            <a:r>
              <a:rPr lang="en-US" dirty="0" err="1"/>
              <a:t>neighbourhoods</a:t>
            </a:r>
            <a:r>
              <a:rPr lang="en-US" dirty="0"/>
              <a:t>) aren’t supported in maps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9DBA09-0B20-435D-9EA9-DB0C65B3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9" y="1690688"/>
            <a:ext cx="5066192" cy="284952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B59B1-F0BF-4B8B-8C4E-62938D195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49" y="2817776"/>
            <a:ext cx="6128673" cy="344487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60DF37B-5A27-4B42-B2DD-C013438E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/>
              <a:t>Collisions in Washington State</a:t>
            </a:r>
            <a:br>
              <a:rPr lang="en-US" dirty="0"/>
            </a:br>
            <a:r>
              <a:rPr lang="en-US" dirty="0"/>
              <a:t>Project Maintenance</a:t>
            </a:r>
          </a:p>
        </p:txBody>
      </p:sp>
    </p:spTree>
    <p:extLst>
      <p:ext uri="{BB962C8B-B14F-4D97-AF65-F5344CB8AC3E}">
        <p14:creationId xmlns:p14="http://schemas.microsoft.com/office/powerpoint/2010/main" val="289191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05E6-E4CC-40A8-9BE2-43B454D5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Packages Considered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0AD3-CF3F-463F-B3DF-DA60FBA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Django Web Widgets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Django</a:t>
            </a:r>
            <a:r>
              <a:rPr lang="en-US" dirty="0"/>
              <a:t> is a framework for creating webpages </a:t>
            </a:r>
          </a:p>
          <a:p>
            <a:pPr lvl="1"/>
            <a:r>
              <a:rPr lang="en-US" dirty="0"/>
              <a:t>The examples all call the Google Maps API and do not appear to have </a:t>
            </a:r>
            <a:r>
              <a:rPr lang="en-US" dirty="0">
                <a:hlinkClick r:id="rId5"/>
              </a:rPr>
              <a:t>layering functionality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Bokeh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Mapping types</a:t>
            </a:r>
            <a:r>
              <a:rPr lang="en-US" dirty="0"/>
              <a:t>: layers over google maps, tile maps, </a:t>
            </a:r>
            <a:r>
              <a:rPr lang="en-US" dirty="0" err="1"/>
              <a:t>GeoJSON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 for mapping is limited</a:t>
            </a:r>
          </a:p>
        </p:txBody>
      </p:sp>
    </p:spTree>
    <p:extLst>
      <p:ext uri="{BB962C8B-B14F-4D97-AF65-F5344CB8AC3E}">
        <p14:creationId xmlns:p14="http://schemas.microsoft.com/office/powerpoint/2010/main" val="153474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563</Words>
  <Application>Microsoft Office PowerPoint</Application>
  <PresentationFormat>Widescreen</PresentationFormat>
  <Paragraphs>77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Office Theme</vt:lpstr>
      <vt:lpstr>Technology Review</vt:lpstr>
      <vt:lpstr>Collisions in Washington State User Stories  </vt:lpstr>
      <vt:lpstr>Collisions in Washington State Background </vt:lpstr>
      <vt:lpstr>Collisions in Washington State Using Folium </vt:lpstr>
      <vt:lpstr>PowerPoint Presentation</vt:lpstr>
      <vt:lpstr>Collisions in Washington State Using Folium </vt:lpstr>
      <vt:lpstr>Collisions in Washington State Using Dash </vt:lpstr>
      <vt:lpstr>Collisions in Washington State Project Maintenance</vt:lpstr>
      <vt:lpstr>Other Packages Considered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Collisions in Washington State User Stories</dc:title>
  <dc:creator>elizabeth montague</dc:creator>
  <cp:lastModifiedBy>Geoff Coyner</cp:lastModifiedBy>
  <cp:revision>14</cp:revision>
  <dcterms:created xsi:type="dcterms:W3CDTF">2018-05-07T02:37:55Z</dcterms:created>
  <dcterms:modified xsi:type="dcterms:W3CDTF">2018-05-09T00:45:50Z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2018-05-07T20:46:17.4027571Z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